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-274320"/>
            <a:ext cx="3200400" cy="3200400"/>
          </a:xfrm>
          <a:prstGeom prst="ellipse">
            <a:avLst/>
          </a:prstGeom>
          <a:solidFill>
            <a:srgbClr val="0D6E6E">
              <a:alpha val="25000"/>
            </a:srgbClr>
          </a:solidFill>
          <a:ln w="12700">
            <a:solidFill>
              <a:srgbClr val="0D6E6E">
                <a:alpha val="2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772400" y="2286000"/>
            <a:ext cx="2011680" cy="2011680"/>
          </a:xfrm>
          <a:prstGeom prst="ellipse">
            <a:avLst/>
          </a:prstGeom>
          <a:solidFill>
            <a:srgbClr val="42A5F5">
              <a:alpha val="20000"/>
            </a:srgbClr>
          </a:solidFill>
          <a:ln w="12700">
            <a:solidFill>
              <a:srgbClr val="42A5F5">
                <a:alpha val="2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217920" y="2926080"/>
            <a:ext cx="1188720" cy="1188720"/>
          </a:xfrm>
          <a:prstGeom prst="ellipse">
            <a:avLst/>
          </a:prstGeom>
          <a:solidFill>
            <a:srgbClr val="F5A623">
              <a:alpha val="30000"/>
            </a:srgbClr>
          </a:solidFill>
          <a:ln w="12700">
            <a:solidFill>
              <a:srgbClr val="F5A623">
                <a:alpha val="3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2423160"/>
            <a:ext cx="5029200" cy="4572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005840"/>
            <a:ext cx="5943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4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CURSO PREUNIVERSITARIO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1463040"/>
            <a:ext cx="5943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QUÍMICA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457200" y="2286000"/>
            <a:ext cx="5943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spc="800" kern="0" dirty="0">
                <a:solidFill>
                  <a:srgbClr val="1A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457200" y="3017520"/>
            <a:ext cx="5486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8EAA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Fundamentos de la ciencia que estudia</a:t>
            </a:r>
            <a:endParaRPr lang="en-US" sz="1400" dirty="0"/>
          </a:p>
          <a:p>
            <a:pPr algn="l" indent="0" marL="0">
              <a:buNone/>
            </a:pPr>
            <a:r>
              <a:rPr lang="en-US" sz="1400" dirty="0">
                <a:solidFill>
                  <a:srgbClr val="8EAA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materia, sus propiedades y transformaciones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6E6E">
              <a:alpha val="80000"/>
            </a:srgbClr>
          </a:solidFill>
          <a:ln w="12700">
            <a:solidFill>
              <a:srgbClr val="0D6E6E">
                <a:alpha val="80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Preparación Universitaria  |  Ciencias Exactas  |  Bolivia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4818888"/>
            <a:ext cx="109728" cy="32461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28600" y="4828032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Profe. Lucía América Paredes Laruta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5760720" y="4828032"/>
            <a:ext cx="3246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Química General Preuniversitaria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09728" cy="9144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914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CONTENIDO DEL CURSO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43000"/>
            <a:ext cx="411480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D4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43000"/>
            <a:ext cx="502920" cy="1051560"/>
          </a:xfrm>
          <a:prstGeom prst="rect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4173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60120" y="1234440"/>
            <a:ext cx="3383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Introducción a la Química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60120" y="1645920"/>
            <a:ext cx="3383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EAA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Materia, propiedades y cambios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846320" y="1143000"/>
            <a:ext cx="411480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D4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846320" y="1143000"/>
            <a:ext cx="502920" cy="105156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46320" y="14173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440680" y="1234440"/>
            <a:ext cx="3383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Estructura Atómica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40680" y="1645920"/>
            <a:ext cx="3383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EAA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átomo y modelos atómicos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65760" y="2377440"/>
            <a:ext cx="411480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D4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65760" y="2377440"/>
            <a:ext cx="502920" cy="1051560"/>
          </a:xfrm>
          <a:prstGeom prst="rect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2651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960120" y="2468880"/>
            <a:ext cx="3383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Tabla Periódica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960120" y="2880360"/>
            <a:ext cx="3383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EAA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Elementos y propiedades periódicas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846320" y="2377440"/>
            <a:ext cx="411480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D4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846320" y="2377440"/>
            <a:ext cx="502920" cy="105156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46320" y="2651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440680" y="2468880"/>
            <a:ext cx="3383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Enlace Químico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440680" y="2880360"/>
            <a:ext cx="3383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EAA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Tipos de enlaces e interacciones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65760" y="3611880"/>
            <a:ext cx="411480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D4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65760" y="3611880"/>
            <a:ext cx="502920" cy="1051560"/>
          </a:xfrm>
          <a:prstGeom prst="rect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38862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960120" y="3703320"/>
            <a:ext cx="3383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Nomenclatura Química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960120" y="4114800"/>
            <a:ext cx="3383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EAA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Formulación y nomenclatura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846320" y="3611880"/>
            <a:ext cx="411480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D4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846320" y="3611880"/>
            <a:ext cx="502920" cy="105156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46320" y="38862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5440680" y="3703320"/>
            <a:ext cx="3383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Estequiometría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5440680" y="4114800"/>
            <a:ext cx="3383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EAA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Mol, cálculos y balanceo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0" y="4818888"/>
            <a:ext cx="109728" cy="32461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28600" y="4828032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Profe. Lucía América Paredes Laruta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5760720" y="4828032"/>
            <a:ext cx="3246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Química General Preuniversitaria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A9E9E"/>
          </a:solidFill>
          <a:ln w="12700">
            <a:solidFill>
              <a:srgbClr val="1A9E9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943600" y="-914400"/>
            <a:ext cx="4572000" cy="4572000"/>
          </a:xfrm>
          <a:prstGeom prst="ellipse">
            <a:avLst/>
          </a:prstGeom>
          <a:solidFill>
            <a:srgbClr val="0D6E6E">
              <a:alpha val="12000"/>
            </a:srgbClr>
          </a:solidFill>
          <a:ln w="12700">
            <a:solidFill>
              <a:srgbClr val="0D6E6E">
                <a:alpha val="12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228600"/>
            <a:ext cx="1097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1A9E9E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274320" y="8229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spc="2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INTRODUCCIÓN A LA QUÍMICA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274320" y="1371600"/>
            <a:ext cx="3200400" cy="36576"/>
          </a:xfrm>
          <a:prstGeom prst="rect">
            <a:avLst/>
          </a:prstGeom>
          <a:solidFill>
            <a:srgbClr val="1A9E9E"/>
          </a:solidFill>
          <a:ln w="12700">
            <a:solidFill>
              <a:srgbClr val="1A9E9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74320" y="1508760"/>
            <a:ext cx="8595360" cy="1005840"/>
          </a:xfrm>
          <a:prstGeom prst="rect">
            <a:avLst/>
          </a:prstGeom>
          <a:solidFill>
            <a:srgbClr val="0D6E6E">
              <a:alpha val="20000"/>
            </a:srgbClr>
          </a:solidFill>
          <a:ln w="6350">
            <a:solidFill>
              <a:srgbClr val="1A9E9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572768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Química es la ciencia que estudia la composición, estructura, propiedades y transformaciones de la materia, así como la energía involucrada en estos procesos.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274320" y="2743200"/>
            <a:ext cx="201168" cy="201168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2697480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materia es todo lo que tiene masa y ocupa un lugar en el espacio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274320" y="3264408"/>
            <a:ext cx="201168" cy="201168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" y="3218688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propiedades pueden ser físicas (color, dureza, punto de fusión) o químicas (inflamabilidad, reactividad)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274320" y="3785616"/>
            <a:ext cx="201168" cy="201168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94360" y="3739896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cambios físicos no alteran la composición química de la materia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274320" y="4306824"/>
            <a:ext cx="201168" cy="201168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94360" y="4261104"/>
            <a:ext cx="8321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cambios químicos producen nuevas sustancias con propiedades diferentes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4818888"/>
            <a:ext cx="109728" cy="32461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28600" y="4828032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Profe. Lucía América Paredes Laruta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5760720" y="4828032"/>
            <a:ext cx="3246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Química General Preuniversitaria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09728" cy="9144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914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ESTRUCTURA ATÓMICA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6217920" y="1188720"/>
            <a:ext cx="1371600" cy="1371600"/>
          </a:xfrm>
          <a:prstGeom prst="ellipse">
            <a:avLst/>
          </a:prstGeom>
          <a:solidFill>
            <a:srgbClr val="1565C0"/>
          </a:solidFill>
          <a:ln w="25400">
            <a:solidFill>
              <a:srgbClr val="42A5F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217920" y="169164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Núcleo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5394960" y="822960"/>
            <a:ext cx="3017520" cy="210312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1A9E9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754880" y="457200"/>
            <a:ext cx="4297680" cy="2834640"/>
          </a:xfrm>
          <a:prstGeom prst="ellipse">
            <a:avLst/>
          </a:prstGeom>
          <a:solidFill>
            <a:srgbClr val="FFFFFF">
              <a:alpha val="0"/>
            </a:srgbClr>
          </a:solidFill>
          <a:ln w="12700">
            <a:solidFill>
              <a:srgbClr val="8EAAC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285232" y="1691640"/>
            <a:ext cx="201168" cy="201168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046720" y="1783080"/>
            <a:ext cx="201168" cy="201168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720840" y="704088"/>
            <a:ext cx="201168" cy="201168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645152" y="1371600"/>
            <a:ext cx="201168" cy="201168"/>
          </a:xfrm>
          <a:prstGeom prst="ellipse">
            <a:avLst/>
          </a:prstGeom>
          <a:solidFill>
            <a:srgbClr val="42A5F5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732520" y="1828800"/>
            <a:ext cx="201168" cy="201168"/>
          </a:xfrm>
          <a:prstGeom prst="ellipse">
            <a:avLst/>
          </a:prstGeom>
          <a:solidFill>
            <a:srgbClr val="42A5F5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74320" y="1143000"/>
            <a:ext cx="475488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8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1371600"/>
            <a:ext cx="548640" cy="548640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13716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p⁺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051560" y="12344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Protón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051560" y="1618488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EAA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Carga positiva, en el núcleo. Número atómico Z.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74320" y="2331720"/>
            <a:ext cx="475488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8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65760" y="2560320"/>
            <a:ext cx="548640" cy="548640"/>
          </a:xfrm>
          <a:prstGeom prst="ellipse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" y="25603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n⁰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051560" y="242316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Neutrón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051560" y="2807208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EAA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carga, en el núcleo. Número másico A.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74320" y="3520440"/>
            <a:ext cx="475488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8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65760" y="3749040"/>
            <a:ext cx="548640" cy="548640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7490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e⁻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051560" y="36118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Electrón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1051560" y="3995928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EAA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Carga negativa, orbita el núcleo. Define propiedades químicas.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74320" y="4572000"/>
            <a:ext cx="8595360" cy="411480"/>
          </a:xfrm>
          <a:prstGeom prst="rect">
            <a:avLst/>
          </a:prstGeom>
          <a:solidFill>
            <a:srgbClr val="1565C0">
              <a:alpha val="15000"/>
            </a:srgbClr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65760" y="461772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Número de masa: A = Z + N  |  Isótopos: mismo Z, diferente N  |  Iones: átomo con carga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0" y="4818888"/>
            <a:ext cx="109728" cy="32461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28600" y="4828032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Profe. Lucía América Paredes Laruta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5760720" y="4828032"/>
            <a:ext cx="3246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Química General Preuniversitaria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1371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TABLA PERIÓDICA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8503920" cy="36576"/>
          </a:xfrm>
          <a:prstGeom prst="rect">
            <a:avLst/>
          </a:prstGeom>
          <a:solidFill>
            <a:srgbClr val="1A9E9E"/>
          </a:solidFill>
          <a:ln w="12700">
            <a:solidFill>
              <a:srgbClr val="1A9E9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960120"/>
            <a:ext cx="2743200" cy="1828800"/>
          </a:xfrm>
          <a:prstGeom prst="rect">
            <a:avLst/>
          </a:prstGeom>
          <a:solidFill>
            <a:srgbClr val="0D6E6E">
              <a:alpha val="22000"/>
            </a:srgbClr>
          </a:solidFill>
          <a:ln w="12700">
            <a:solidFill>
              <a:srgbClr val="0D6E6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960120"/>
            <a:ext cx="2743200" cy="320040"/>
          </a:xfrm>
          <a:prstGeom prst="rect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98755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Ley Periódica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" y="1371600"/>
            <a:ext cx="2560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propiedades de los elementos son función periódica de su número atómico (Moseley, 1913).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200400" y="960120"/>
            <a:ext cx="2743200" cy="1828800"/>
          </a:xfrm>
          <a:prstGeom prst="rect">
            <a:avLst/>
          </a:prstGeom>
          <a:solidFill>
            <a:srgbClr val="1565C0">
              <a:alpha val="22000"/>
            </a:srgbClr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00400" y="960120"/>
            <a:ext cx="2743200" cy="32004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0" y="98755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Periodos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291840" y="1371600"/>
            <a:ext cx="2560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filas horizontales. Indica el número de niveles de energía o capas electrónicas del átomo.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6126480" y="960120"/>
            <a:ext cx="2743200" cy="1828800"/>
          </a:xfrm>
          <a:prstGeom prst="rect">
            <a:avLst/>
          </a:prstGeom>
          <a:solidFill>
            <a:srgbClr val="0D6E6E">
              <a:alpha val="22000"/>
            </a:srgbClr>
          </a:solidFill>
          <a:ln w="12700">
            <a:solidFill>
              <a:srgbClr val="0D6E6E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126480" y="960120"/>
            <a:ext cx="2743200" cy="320040"/>
          </a:xfrm>
          <a:prstGeom prst="rect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26480" y="98755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Grupos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217920" y="1371600"/>
            <a:ext cx="2560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columnas verticales. Los elementos del mismo grupo tienen propiedades químicas similares.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274320" y="2926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FAMILIAS DE ELEMENTOS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274320" y="3383280"/>
            <a:ext cx="457200" cy="41148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74320" y="3383280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22960" y="342900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Metales Alcalinos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3200400" y="3383280"/>
            <a:ext cx="457200" cy="411480"/>
          </a:xfrm>
          <a:prstGeom prst="rect">
            <a:avLst/>
          </a:prstGeom>
          <a:solidFill>
            <a:srgbClr val="1A9E9E"/>
          </a:solidFill>
          <a:ln w="12700">
            <a:solidFill>
              <a:srgbClr val="1A9E9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00400" y="3383280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IIA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749040" y="342900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Alcalinotérreos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126480" y="3383280"/>
            <a:ext cx="457200" cy="41148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126480" y="3383280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VIIA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675120" y="342900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Halógenos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274320" y="4023360"/>
            <a:ext cx="457200" cy="411480"/>
          </a:xfrm>
          <a:prstGeom prst="rect">
            <a:avLst/>
          </a:prstGeom>
          <a:solidFill>
            <a:srgbClr val="9C27B0"/>
          </a:solidFill>
          <a:ln w="12700">
            <a:solidFill>
              <a:srgbClr val="9C27B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74320" y="4023360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VIII A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822960" y="406908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Gases Nobles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3200400" y="4023360"/>
            <a:ext cx="457200" cy="411480"/>
          </a:xfrm>
          <a:prstGeom prst="rect">
            <a:avLst/>
          </a:prstGeom>
          <a:solidFill>
            <a:srgbClr val="E64A19"/>
          </a:solidFill>
          <a:ln w="12700">
            <a:solidFill>
              <a:srgbClr val="E64A19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200400" y="4023360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III-XII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3749040" y="406908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Metales de Transición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0" y="4818888"/>
            <a:ext cx="109728" cy="32461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28600" y="4828032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Profe. Lucía América Paredes Laruta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5760720" y="4828032"/>
            <a:ext cx="3246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Química General Preuniversitaria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09728" cy="9144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914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ENLACE QUÍMICO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28600" y="1051560"/>
            <a:ext cx="278892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1051560"/>
            <a:ext cx="2788920" cy="59436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115568"/>
            <a:ext cx="2606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Enlace Iónico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65760" y="1993392"/>
            <a:ext cx="146304" cy="146304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1874520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Transferencia de electrones entre metal y no-metal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65760" y="2523744"/>
            <a:ext cx="146304" cy="146304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2404872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Forman compuestos cristalinos (sólidos a T° ambiente)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65760" y="3054096"/>
            <a:ext cx="146304" cy="146304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" y="2935224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Alto punto de fusión y ebullición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65760" y="3584448"/>
            <a:ext cx="146304" cy="146304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94360" y="3465576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Conductores eléctricos en solución o fundidos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65760" y="4114800"/>
            <a:ext cx="146304" cy="146304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94360" y="3995928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Ejemplo: NaCl (sal de mesa)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200400" y="1051560"/>
            <a:ext cx="278892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200400" y="1051560"/>
            <a:ext cx="2788920" cy="594360"/>
          </a:xfrm>
          <a:prstGeom prst="rect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291840" y="1115568"/>
            <a:ext cx="2606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Enlace Covalente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3337560" y="1993392"/>
            <a:ext cx="146304" cy="146304"/>
          </a:xfrm>
          <a:prstGeom prst="ellipse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566160" y="1874520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Compartición de electrones entre no-metales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337560" y="2523744"/>
            <a:ext cx="146304" cy="146304"/>
          </a:xfrm>
          <a:prstGeom prst="ellipse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566160" y="2404872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Pueden ser simples (–), dobles (=) o triples (≡)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337560" y="3054096"/>
            <a:ext cx="146304" cy="146304"/>
          </a:xfrm>
          <a:prstGeom prst="ellipse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566160" y="2935224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Polares si hay diferencia de electronegatividad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337560" y="3584448"/>
            <a:ext cx="146304" cy="146304"/>
          </a:xfrm>
          <a:prstGeom prst="ellipse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566160" y="3465576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Menor punto de fusión que los iónicos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3337560" y="4114800"/>
            <a:ext cx="146304" cy="146304"/>
          </a:xfrm>
          <a:prstGeom prst="ellipse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566160" y="3995928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Ejemplo: H₂O, CO₂, NH₃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6172200" y="1051560"/>
            <a:ext cx="278892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6172200" y="1051560"/>
            <a:ext cx="2788920" cy="594360"/>
          </a:xfrm>
          <a:prstGeom prst="rect">
            <a:avLst/>
          </a:prstGeom>
          <a:solidFill>
            <a:srgbClr val="E64A19"/>
          </a:solidFill>
          <a:ln w="12700">
            <a:solidFill>
              <a:srgbClr val="E64A19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263640" y="1115568"/>
            <a:ext cx="2606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Enlace Metálico</a:t>
            </a:r>
            <a:endParaRPr lang="en-US" sz="1400" dirty="0"/>
          </a:p>
        </p:txBody>
      </p:sp>
      <p:sp>
        <p:nvSpPr>
          <p:cNvPr id="34" name="Shape 32"/>
          <p:cNvSpPr/>
          <p:nvPr/>
        </p:nvSpPr>
        <p:spPr>
          <a:xfrm>
            <a:off x="6309360" y="1993392"/>
            <a:ext cx="146304" cy="146304"/>
          </a:xfrm>
          <a:prstGeom prst="ellipse">
            <a:avLst/>
          </a:prstGeom>
          <a:solidFill>
            <a:srgbClr val="E64A19"/>
          </a:solidFill>
          <a:ln w="12700">
            <a:solidFill>
              <a:srgbClr val="E64A19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537960" y="1874520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Electrones libres entre cationes metálicos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6309360" y="2523744"/>
            <a:ext cx="146304" cy="146304"/>
          </a:xfrm>
          <a:prstGeom prst="ellipse">
            <a:avLst/>
          </a:prstGeom>
          <a:solidFill>
            <a:srgbClr val="E64A19"/>
          </a:solidFill>
          <a:ln w="12700">
            <a:solidFill>
              <a:srgbClr val="E64A19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537960" y="2404872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Explica la conductividad eléctrica y térmica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6309360" y="3054096"/>
            <a:ext cx="146304" cy="146304"/>
          </a:xfrm>
          <a:prstGeom prst="ellipse">
            <a:avLst/>
          </a:prstGeom>
          <a:solidFill>
            <a:srgbClr val="E64A19"/>
          </a:solidFill>
          <a:ln w="12700">
            <a:solidFill>
              <a:srgbClr val="E64A19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537960" y="2935224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Alta maleabilidad y ductilidad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6309360" y="3584448"/>
            <a:ext cx="146304" cy="146304"/>
          </a:xfrm>
          <a:prstGeom prst="ellipse">
            <a:avLst/>
          </a:prstGeom>
          <a:solidFill>
            <a:srgbClr val="E64A19"/>
          </a:solidFill>
          <a:ln w="12700">
            <a:solidFill>
              <a:srgbClr val="E64A19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537960" y="3465576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Brillo metálico característico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6309360" y="4114800"/>
            <a:ext cx="146304" cy="146304"/>
          </a:xfrm>
          <a:prstGeom prst="ellipse">
            <a:avLst/>
          </a:prstGeom>
          <a:solidFill>
            <a:srgbClr val="E64A19"/>
          </a:solidFill>
          <a:ln w="12700">
            <a:solidFill>
              <a:srgbClr val="E64A19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537960" y="3995928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Ejemplo: Fe, Cu, Al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0" y="4818888"/>
            <a:ext cx="109728" cy="32461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228600" y="4828032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Profe. Lucía América Paredes Laruta</a:t>
            </a:r>
            <a:endParaRPr lang="en-US" sz="1050" dirty="0"/>
          </a:p>
        </p:txBody>
      </p:sp>
      <p:sp>
        <p:nvSpPr>
          <p:cNvPr id="47" name="Text 45"/>
          <p:cNvSpPr/>
          <p:nvPr/>
        </p:nvSpPr>
        <p:spPr>
          <a:xfrm>
            <a:off x="5760720" y="4828032"/>
            <a:ext cx="3246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Química General Preuniversitaria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42A5F5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1371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ESTEQUIOMETRÍA Y EL MOL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8503920" cy="36576"/>
          </a:xfrm>
          <a:prstGeom prst="rect">
            <a:avLst/>
          </a:prstGeom>
          <a:solidFill>
            <a:srgbClr val="42A5F5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960120"/>
            <a:ext cx="3931920" cy="2011680"/>
          </a:xfrm>
          <a:prstGeom prst="rect">
            <a:avLst/>
          </a:prstGeom>
          <a:solidFill>
            <a:srgbClr val="1565C0">
              <a:alpha val="20000"/>
            </a:srgbClr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02412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es el MOL?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57200" y="1463040"/>
            <a:ext cx="3566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Unidad de cantidad de sustancia del Sistema Internacional (SI).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mol = 6.022 × 10²³ partículas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(Número de Avogadro, Nₐ)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Masa molar = masa en gramos de 1 mol de sustancia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480560" y="960120"/>
            <a:ext cx="4389120" cy="2011680"/>
          </a:xfrm>
          <a:prstGeom prst="rect">
            <a:avLst/>
          </a:prstGeom>
          <a:solidFill>
            <a:srgbClr val="0D6E6E">
              <a:alpha val="20000"/>
            </a:srgbClr>
          </a:solidFill>
          <a:ln w="12700">
            <a:solidFill>
              <a:srgbClr val="1A9E9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663440" y="1024128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Balanceo de Ecuaciones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663440" y="1463040"/>
            <a:ext cx="4023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Ley de conservación de la masa: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materia no se crea ni se destruye.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Ejemplo: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2H₂ + O₂ → 2H₂O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(se conservan átomos de H y O)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74320" y="31089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PASOS PARA CÁLCULOS ESTEQUIOMÉTRICOS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274320" y="3566160"/>
            <a:ext cx="1965960" cy="1280160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8EAAC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987552" y="3639312"/>
            <a:ext cx="502920" cy="502920"/>
          </a:xfrm>
          <a:prstGeom prst="ellipse">
            <a:avLst/>
          </a:prstGeom>
          <a:solidFill>
            <a:srgbClr val="42A5F5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87552" y="363931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65760" y="4224528"/>
            <a:ext cx="1783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Escribir y balancear la ecuación química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2468880" y="3566160"/>
            <a:ext cx="1965960" cy="1280160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8EAAC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182112" y="3639312"/>
            <a:ext cx="502920" cy="502920"/>
          </a:xfrm>
          <a:prstGeom prst="ellipse">
            <a:avLst/>
          </a:prstGeom>
          <a:solidFill>
            <a:srgbClr val="42A5F5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182112" y="363931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2560320" y="4224528"/>
            <a:ext cx="1783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Convertir datos a moles (usar masa molar)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663440" y="3566160"/>
            <a:ext cx="1965960" cy="1280160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8EAAC8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376672" y="3639312"/>
            <a:ext cx="502920" cy="502920"/>
          </a:xfrm>
          <a:prstGeom prst="ellipse">
            <a:avLst/>
          </a:prstGeom>
          <a:solidFill>
            <a:srgbClr val="42A5F5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376672" y="363931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4754880" y="4224528"/>
            <a:ext cx="1783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Usar razón molar de la ecuación balanceada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6858000" y="3566160"/>
            <a:ext cx="1965960" cy="1280160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8EAAC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7571232" y="3639312"/>
            <a:ext cx="502920" cy="502920"/>
          </a:xfrm>
          <a:prstGeom prst="ellipse">
            <a:avLst/>
          </a:prstGeom>
          <a:solidFill>
            <a:srgbClr val="42A5F5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571232" y="363931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6949440" y="4224528"/>
            <a:ext cx="1783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Convertir moles a la unidad requerida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0" y="4818888"/>
            <a:ext cx="109728" cy="32461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28600" y="4828032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Profe. Lucía América Paredes Laruta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5760720" y="4828032"/>
            <a:ext cx="3246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Química General Preuniversitaria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5486400" cy="5486400"/>
          </a:xfrm>
          <a:prstGeom prst="ellipse">
            <a:avLst/>
          </a:prstGeom>
          <a:solidFill>
            <a:srgbClr val="0D6E6E">
              <a:alpha val="10000"/>
            </a:srgbClr>
          </a:solidFill>
          <a:ln w="12700">
            <a:solidFill>
              <a:srgbClr val="0D6E6E">
                <a:alpha val="1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0" y="2286000"/>
            <a:ext cx="3657600" cy="3657600"/>
          </a:xfrm>
          <a:prstGeom prst="ellipse">
            <a:avLst/>
          </a:prstGeom>
          <a:solidFill>
            <a:srgbClr val="F5A623">
              <a:alpha val="8000"/>
            </a:srgbClr>
          </a:solidFill>
          <a:ln w="12700">
            <a:solidFill>
              <a:srgbClr val="F5A623">
                <a:alpha val="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2286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spc="2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METODOLOGÍA Y EVALUACIÓN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320040" y="749808"/>
            <a:ext cx="4572000" cy="36576"/>
          </a:xfrm>
          <a:prstGeom prst="rect">
            <a:avLst/>
          </a:prstGeom>
          <a:solidFill>
            <a:srgbClr val="1A9E9E"/>
          </a:solidFill>
          <a:ln w="12700">
            <a:solidFill>
              <a:srgbClr val="1A9E9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1005840"/>
            <a:ext cx="8595360" cy="868680"/>
          </a:xfrm>
          <a:prstGeom prst="rect">
            <a:avLst/>
          </a:prstGeom>
          <a:solidFill>
            <a:srgbClr val="FFFFFF">
              <a:alpha val="6000"/>
            </a:srgbClr>
          </a:solidFill>
          <a:ln w="6350">
            <a:solidFill>
              <a:srgbClr val="8EAAC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74320" y="1005840"/>
            <a:ext cx="502920" cy="868680"/>
          </a:xfrm>
          <a:prstGeom prst="rect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4320" y="118872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14400" y="1051560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Clases Teóricas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14400" y="1426464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EAA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Exposición de contenidos con apoyo audiovisual y ejemplos de la vida cotidiana.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274320" y="2011680"/>
            <a:ext cx="8595360" cy="868680"/>
          </a:xfrm>
          <a:prstGeom prst="rect">
            <a:avLst/>
          </a:prstGeom>
          <a:solidFill>
            <a:srgbClr val="FFFFFF">
              <a:alpha val="6000"/>
            </a:srgbClr>
          </a:solidFill>
          <a:ln w="6350">
            <a:solidFill>
              <a:srgbClr val="8EAAC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74320" y="2011680"/>
            <a:ext cx="502920" cy="86868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74320" y="219456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⚗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14400" y="2057400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Práctica de Laboratorio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914400" y="2432304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EAA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Experimentos que refuerzan los conceptos teóricos de forma práctica y segura.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274320" y="3017520"/>
            <a:ext cx="8595360" cy="868680"/>
          </a:xfrm>
          <a:prstGeom prst="rect">
            <a:avLst/>
          </a:prstGeom>
          <a:solidFill>
            <a:srgbClr val="FFFFFF">
              <a:alpha val="6000"/>
            </a:srgbClr>
          </a:solidFill>
          <a:ln w="6350">
            <a:solidFill>
              <a:srgbClr val="8EAAC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74320" y="3017520"/>
            <a:ext cx="502920" cy="868680"/>
          </a:xfrm>
          <a:prstGeom prst="rect">
            <a:avLst/>
          </a:prstGeom>
          <a:solidFill>
            <a:srgbClr val="0D6E6E"/>
          </a:solidFill>
          <a:ln w="12700">
            <a:solidFill>
              <a:srgbClr val="0D6E6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74320" y="320040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✏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914400" y="3063240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Ejercicios y Problemas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914400" y="3438144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EAA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Resolución de problemas aplicando los conceptos de cada unidad temática.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274320" y="4023360"/>
            <a:ext cx="8595360" cy="868680"/>
          </a:xfrm>
          <a:prstGeom prst="rect">
            <a:avLst/>
          </a:prstGeom>
          <a:solidFill>
            <a:srgbClr val="FFFFFF">
              <a:alpha val="6000"/>
            </a:srgbClr>
          </a:solidFill>
          <a:ln w="6350">
            <a:solidFill>
              <a:srgbClr val="8EAAC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4320" y="4023360"/>
            <a:ext cx="502920" cy="86868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4320" y="420624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914400" y="4069080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Evaluaciones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914400" y="4443984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EAA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Pruebas parciales, trabajos y examen final. Nota mínima de aprobación: 51/100.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0" y="4818888"/>
            <a:ext cx="109728" cy="32461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28600" y="4828032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D4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Profe. Lucía América Paredes Laruta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760720" y="4828032"/>
            <a:ext cx="3246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Química General Preuniversitaria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Preuniversitario de Química General</dc:title>
  <dc:subject>PptxGenJS Presentation</dc:subject>
  <dc:creator>PptxGenJS</dc:creator>
  <cp:lastModifiedBy>PptxGenJS</cp:lastModifiedBy>
  <cp:revision>1</cp:revision>
  <dcterms:created xsi:type="dcterms:W3CDTF">2026-03-10T23:40:45Z</dcterms:created>
  <dcterms:modified xsi:type="dcterms:W3CDTF">2026-03-10T23:40:45Z</dcterms:modified>
</cp:coreProperties>
</file>